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2" r:id="rId4"/>
    <p:sldId id="259" r:id="rId5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2" autoAdjust="0"/>
  </p:normalViewPr>
  <p:slideViewPr>
    <p:cSldViewPr>
      <p:cViewPr varScale="1">
        <p:scale>
          <a:sx n="147" d="100"/>
          <a:sy n="147" d="100"/>
        </p:scale>
        <p:origin x="-642" y="-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CB510-C2A4-468B-9771-473DAC3901DA}" type="datetimeFigureOut">
              <a:rPr lang="ru-RU" smtClean="0"/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B0DD4-ED16-49BB-8165-120F5FEE55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698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3C27E-EA11-447B-A08D-1CC89F8C1E46}" type="datetime1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FBCDB-3F60-459B-A6DF-8E2C8DE2A7ED}" type="datetime1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6998A5-A036-4884-B35F-8915D98D5356}" type="datetime1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052DF-2DE4-4723-90D5-4A18075C7033}" type="datetime1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FC992-D917-4ED6-9890-072AE55EFCB7}" type="datetime1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5AE385-FCDD-426A-9C08-B61AF974735D}" type="datetime1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3544-CF0E-4798-A755-B2CC8028EF15}" type="datetime1">
              <a:rPr lang="ru-RU" smtClean="0"/>
              <a:t>20.01.2026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B0E6-1A3F-42EE-A846-ED89485CB4D0}" type="datetime1">
              <a:rPr lang="ru-RU" smtClean="0"/>
              <a:t>20.01.2026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AB64-FCC3-484E-AFD3-203C18556493}" type="datetime1">
              <a:rPr lang="ru-RU" smtClean="0"/>
              <a:t>20.01.2026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6FC5A-C329-4698-9DA5-492E76E62C0D}" type="datetime1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443AC-15D6-4F4B-8BBF-8E9107CB63C7}" type="datetime1">
              <a:rPr lang="ru-RU" smtClean="0"/>
              <a:t>20.01.2026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74D31-40F2-4D0A-81E3-23E3756C0873}" type="datetime1">
              <a:rPr lang="ru-RU" smtClean="0"/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Текст 1">
            <a:extLst>
              <a:ext uri="{FF2B5EF4-FFF2-40B4-BE49-F238E27FC236}">
                <a16:creationId xmlns="" xmlns:a16="http://schemas.microsoft.com/office/drawing/2014/main" id="{0692D69B-A26C-C317-CA89-708DB07C7BC9}"/>
              </a:ext>
            </a:extLst>
          </p:cNvPr>
          <p:cNvSpPr txBox="1">
            <a:spLocks/>
          </p:cNvSpPr>
          <p:nvPr/>
        </p:nvSpPr>
        <p:spPr>
          <a:xfrm>
            <a:off x="3923928" y="4299942"/>
            <a:ext cx="3787487" cy="27384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1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>
                <a:solidFill>
                  <a:srgbClr val="2A3A7B"/>
                </a:solidFill>
                <a:latin typeface="Arial" panose="020B0604020202020204"/>
              </a:rPr>
              <a:t>Оксана Евгеньевна Пискунова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3" name="Текст 2">
            <a:extLst>
              <a:ext uri="{FF2B5EF4-FFF2-40B4-BE49-F238E27FC236}">
                <a16:creationId xmlns="" xmlns:a16="http://schemas.microsoft.com/office/drawing/2014/main" id="{E0CDE857-AB0E-DFBD-E7D5-3F650940C534}"/>
              </a:ext>
            </a:extLst>
          </p:cNvPr>
          <p:cNvSpPr txBox="1">
            <a:spLocks/>
          </p:cNvSpPr>
          <p:nvPr/>
        </p:nvSpPr>
        <p:spPr>
          <a:xfrm>
            <a:off x="3923928" y="4573786"/>
            <a:ext cx="3787487" cy="446236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20000"/>
          </a:bodyPr>
          <a:lstStyle>
            <a:lvl1pPr marL="0" indent="0" algn="r" defTabSz="685800" rtl="0" eaLnBrk="1" latinLnBrk="0" hangingPunct="1">
              <a:lnSpc>
                <a:spcPct val="90000"/>
              </a:lnSpc>
              <a:spcBef>
                <a:spcPts val="750"/>
              </a:spcBef>
              <a:buFontTx/>
              <a:buNone/>
              <a:defRPr sz="1400" b="0" i="0" kern="1200" baseline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/>
              </a:rPr>
              <a:t>Начальник</a:t>
            </a:r>
            <a:r>
              <a:rPr kumimoji="0" lang="ru-RU" sz="1400" b="0" i="0" u="none" strike="noStrike" kern="1200" cap="none" spc="0" normalizeH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/>
              </a:rPr>
              <a:t> отдела камерального контроля </a:t>
            </a:r>
          </a:p>
          <a:p>
            <a:pPr marL="0" marR="0" lvl="0" indent="0" algn="r" defTabSz="6858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>
                <a:solidFill>
                  <a:srgbClr val="2A3A7B"/>
                </a:solidFill>
                <a:latin typeface="Arial" panose="020B0604020202020204"/>
              </a:rPr>
              <a:t>НДФЛ</a:t>
            </a:r>
            <a:r>
              <a:rPr lang="ru-RU" dirty="0" smtClean="0">
                <a:solidFill>
                  <a:srgbClr val="2A3A7B"/>
                </a:solidFill>
                <a:latin typeface="Arial" panose="020B0604020202020204"/>
              </a:rPr>
              <a:t> и СВ №1</a:t>
            </a: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5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1297460" y="2472846"/>
            <a:ext cx="6567616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УФНС РОССИИ ПО АМУРСКОЙ ОБЛАСТИ 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Текст 5">
            <a:extLst>
              <a:ext uri="{FF2B5EF4-FFF2-40B4-BE49-F238E27FC236}">
                <a16:creationId xmlns="" xmlns:a16="http://schemas.microsoft.com/office/drawing/2014/main" id="{BF8F81C8-7A12-6529-B055-02299F8A04D0}"/>
              </a:ext>
            </a:extLst>
          </p:cNvPr>
          <p:cNvSpPr txBox="1">
            <a:spLocks/>
          </p:cNvSpPr>
          <p:nvPr/>
        </p:nvSpPr>
        <p:spPr>
          <a:xfrm>
            <a:off x="1287849" y="3003798"/>
            <a:ext cx="6664249" cy="114691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5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ru-RU" sz="2100" b="1" dirty="0">
                <a:solidFill>
                  <a:srgbClr val="2A3A7B"/>
                </a:solidFill>
                <a:latin typeface="Arial" panose="020B0604020202020204"/>
              </a:rPr>
              <a:t>Об изменениях в налоговом законодательстве в 2026 году в части страховых взносов и НДФЛ (налоговый </a:t>
            </a:r>
            <a:r>
              <a:rPr lang="ru-RU" sz="2100" b="1" dirty="0" smtClean="0">
                <a:solidFill>
                  <a:srgbClr val="2A3A7B"/>
                </a:solidFill>
                <a:latin typeface="Arial" panose="020B0604020202020204"/>
              </a:rPr>
              <a:t>агент)</a:t>
            </a:r>
            <a:endParaRPr kumimoji="0" lang="ru-RU" sz="21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="" xmlns:a16="http://schemas.microsoft.com/office/drawing/2014/main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8927" y="1309317"/>
            <a:ext cx="1041622" cy="1190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315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2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2BCAFB6F-5FFE-E500-8903-2855A6D60BF5}"/>
              </a:ext>
            </a:extLst>
          </p:cNvPr>
          <p:cNvSpPr txBox="1">
            <a:spLocks/>
          </p:cNvSpPr>
          <p:nvPr/>
        </p:nvSpPr>
        <p:spPr>
          <a:xfrm>
            <a:off x="323528" y="195486"/>
            <a:ext cx="7462157" cy="50405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b="1" i="0" kern="1200" baseline="0">
                <a:solidFill>
                  <a:srgbClr val="253775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53775"/>
                </a:solidFill>
                <a:effectLst/>
                <a:uLnTx/>
                <a:uFillTx/>
                <a:latin typeface="Arial Black" panose="020B0A04020102020204" pitchFamily="34" charset="0"/>
              </a:rPr>
              <a:t>Основные изменения с 2026 года по страховым взносам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253775"/>
              </a:solidFill>
              <a:effectLst/>
              <a:uLnTx/>
              <a:uFillTx/>
              <a:latin typeface="Arial Black" panose="020B0A040201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3093067"/>
              </p:ext>
            </p:extLst>
          </p:nvPr>
        </p:nvGraphicFramePr>
        <p:xfrm>
          <a:off x="251520" y="843558"/>
          <a:ext cx="8640959" cy="3865290"/>
        </p:xfrm>
        <a:graphic>
          <a:graphicData uri="http://schemas.openxmlformats.org/drawingml/2006/table">
            <a:tbl>
              <a:tblPr/>
              <a:tblGrid>
                <a:gridCol w="2232248"/>
                <a:gridCol w="360040"/>
                <a:gridCol w="6048671"/>
              </a:tblGrid>
              <a:tr h="576064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300" u="none" strike="noStrike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Предельная величина базы по страховым взносам</a:t>
                      </a:r>
                      <a:endParaRPr lang="ru-RU" sz="13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67" marR="6067" marT="606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/>
                      <a:endParaRPr lang="ru-RU" sz="1300" i="1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67" marR="6067" marT="606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- 2 </a:t>
                      </a:r>
                      <a:r>
                        <a:rPr lang="ru-RU" sz="1300" u="none" strike="noStrike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979 тыс. рублей - Постановление Правительства РФ </a:t>
                      </a:r>
                    </a:p>
                    <a:p>
                      <a:pPr algn="l" fontAlgn="b"/>
                      <a:r>
                        <a:rPr lang="ru-RU" sz="1300" u="none" strike="noStrike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 31.10.2025 </a:t>
                      </a:r>
                      <a:r>
                        <a:rPr lang="ru-RU" sz="1300" u="none" strike="noStrike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</a:t>
                      </a:r>
                      <a:r>
                        <a:rPr lang="ru-RU" sz="1300" u="none" strike="noStrike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1705</a:t>
                      </a:r>
                      <a:endParaRPr lang="ru-RU" sz="1300" i="1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67" marR="6067" marT="606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</a:tcPr>
                </a:tc>
              </a:tr>
              <a:tr h="1351841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300" u="none" strike="noStrike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Страховые взносы для субъектов </a:t>
                      </a:r>
                      <a:r>
                        <a:rPr lang="ru-RU" sz="1300" u="none" strike="noStrike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МСП</a:t>
                      </a:r>
                      <a:endParaRPr lang="ru-RU" sz="1300" u="none" strike="noStrike" kern="120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67" marR="6067" marT="606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just" fontAlgn="b"/>
                      <a:endParaRPr lang="ru-RU" sz="13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67" marR="6067" marT="606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b">
                        <a:buFontTx/>
                        <a:buNone/>
                      </a:pPr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- для 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IT-компании - 15% на выплаты до предельной базы и 7,6% с 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выплат сверх 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предельной базы (</a:t>
                      </a:r>
                      <a:r>
                        <a:rPr lang="ru-RU" sz="1300" u="none" strike="noStrike" kern="1200" baseline="0" dirty="0" err="1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пп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"г" п. 140 ст. 2, ч. 3 ст. 25 Закона от 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28.11.2025№ 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425-ФЗ</a:t>
                      </a:r>
                      <a:r>
                        <a:rPr lang="ru-RU" sz="130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 marL="0" indent="0" algn="l" fontAlgn="b">
                        <a:buFontTx/>
                        <a:buNone/>
                      </a:pPr>
                      <a:r>
                        <a:rPr lang="ru-RU" sz="13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для </a:t>
                      </a:r>
                      <a:r>
                        <a:rPr lang="ru-RU" sz="13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субъектов МСП – 15% свыше 1,5 МРОТ,</a:t>
                      </a:r>
                      <a:r>
                        <a:rPr lang="ru-RU" sz="13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для видов деятельности, утвержденных Правительством РФ (п. 140 ст. 2, ч. 3 ст. 25 Закона от 28.11.2025 </a:t>
                      </a:r>
                      <a:r>
                        <a:rPr lang="ru-RU" sz="13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</a:t>
                      </a:r>
                      <a:r>
                        <a:rPr lang="ru-RU" sz="13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425-ФЗ)</a:t>
                      </a:r>
                      <a:endParaRPr lang="ru-RU" sz="13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67" marR="6067" marT="606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</a:tcPr>
                </a:tc>
              </a:tr>
              <a:tr h="95970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kern="12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 облагаемые суммы</a:t>
                      </a:r>
                      <a:endParaRPr lang="ru-RU" sz="1300" u="none" strike="noStrike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067" marR="6067" marT="606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3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67" marR="6067" marT="606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3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материальная </a:t>
                      </a:r>
                      <a:r>
                        <a:rPr lang="ru-RU" sz="13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помощь работнику при рождении ребенка увеличена до 1 млн. рублей (ст. 1 Федерального закона от 23.07.2025 </a:t>
                      </a:r>
                      <a:r>
                        <a:rPr lang="ru-RU" sz="13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</a:t>
                      </a:r>
                      <a:r>
                        <a:rPr lang="ru-RU" sz="13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227-ФЗ "О внесении изменений в часть вторую Налогового кодекса Российской Федерации")</a:t>
                      </a:r>
                      <a:endParaRPr lang="ru-RU" sz="13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67" marR="6067" marT="606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</a:tcPr>
                </a:tc>
              </a:tr>
              <a:tr h="97768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3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Страховые взносы</a:t>
                      </a:r>
                      <a:r>
                        <a:rPr lang="ru-RU" sz="13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руководителю 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67" marR="6067" marT="606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ru-RU" sz="13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67" marR="6067" marT="606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 fontAlgn="t">
                        <a:buFontTx/>
                        <a:buNone/>
                      </a:pPr>
                      <a:r>
                        <a:rPr lang="ru-RU" sz="13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необходимо </a:t>
                      </a:r>
                      <a:r>
                        <a:rPr lang="ru-RU" sz="13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исчислить и уплатить страховые взносы исходя из МРОТ, независимо от факта выплаты заработной платы (п. 137 ст. 2, ч. 3 ст. 25 Закона от 28.11.2025 </a:t>
                      </a:r>
                      <a:r>
                        <a:rPr lang="ru-RU" sz="13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№ </a:t>
                      </a:r>
                      <a:r>
                        <a:rPr lang="ru-RU" sz="13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425-ФЗ</a:t>
                      </a:r>
                      <a:r>
                        <a:rPr lang="ru-RU" sz="13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ru-RU" sz="1300" u="none" strike="noStrike" baseline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fontAlgn="t"/>
                      <a:r>
                        <a:rPr lang="ru-RU" sz="13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МРОТ </a:t>
                      </a:r>
                      <a:r>
                        <a:rPr lang="ru-RU" sz="1300" u="none" strike="noStrike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2026 год - 27 093 рубля </a:t>
                      </a:r>
                      <a:endParaRPr lang="ru-RU" sz="1300" b="1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067" marR="6067" marT="6067" marB="0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29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60432" y="4659982"/>
            <a:ext cx="683568" cy="273844"/>
          </a:xfrm>
          <a:solidFill>
            <a:schemeClr val="bg1">
              <a:lumMod val="75000"/>
            </a:schemeClr>
          </a:solidFill>
        </p:spPr>
        <p:txBody>
          <a:bodyPr/>
          <a:lstStyle/>
          <a:p>
            <a:fld id="{B19B0651-EE4F-4900-A07F-96A6BFA9D0F0}" type="slidenum">
              <a:rPr lang="ru-RU" sz="1800" smtClean="0">
                <a:solidFill>
                  <a:schemeClr val="tx1"/>
                </a:solidFill>
              </a:rPr>
              <a:t>3</a:t>
            </a:fld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3528" y="720008"/>
            <a:ext cx="7920880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253775"/>
                </a:solidFill>
                <a:latin typeface="Arial Black" panose="020B0A04020102020204" pitchFamily="34" charset="0"/>
                <a:ea typeface="+mj-ea"/>
                <a:cs typeface="+mj-cs"/>
              </a:rPr>
              <a:t>Контактные номера телефонов</a:t>
            </a:r>
          </a:p>
          <a:p>
            <a:pPr algn="ctr"/>
            <a:endParaRPr lang="ru-RU" dirty="0"/>
          </a:p>
          <a:p>
            <a:pPr algn="just"/>
            <a:r>
              <a:rPr lang="ru-RU" dirty="0">
                <a:solidFill>
                  <a:srgbClr val="2A3A7B"/>
                </a:solidFill>
                <a:latin typeface="Arial Black" panose="020B0A04020102020204" pitchFamily="34" charset="0"/>
              </a:rPr>
              <a:t>При наличии вопросов по страховым взносам, предоставлению уведомлений можно обращаться по номерам телефонов УФНС России по Амурской области</a:t>
            </a:r>
            <a:r>
              <a:rPr lang="ru-RU" dirty="0" smtClean="0">
                <a:solidFill>
                  <a:srgbClr val="2A3A7B"/>
                </a:solidFill>
                <a:latin typeface="Arial Black" panose="020B0A04020102020204" pitchFamily="34" charset="0"/>
              </a:rPr>
              <a:t>:</a:t>
            </a:r>
          </a:p>
          <a:p>
            <a:pPr algn="just"/>
            <a:endParaRPr lang="ru-RU" sz="1300" dirty="0" smtClean="0">
              <a:solidFill>
                <a:srgbClr val="2A3A7B"/>
              </a:solidFill>
              <a:latin typeface="Arial" panose="020B0604020202020204"/>
            </a:endParaRPr>
          </a:p>
          <a:p>
            <a:pPr algn="just"/>
            <a:endParaRPr lang="ru-RU" sz="1300" dirty="0" smtClean="0">
              <a:solidFill>
                <a:srgbClr val="2A3A7B"/>
              </a:solidFill>
              <a:latin typeface="Arial" panose="020B0604020202020204"/>
            </a:endParaRPr>
          </a:p>
          <a:p>
            <a:pPr algn="just"/>
            <a:endParaRPr lang="ru-RU" sz="1300" dirty="0">
              <a:solidFill>
                <a:srgbClr val="2A3A7B"/>
              </a:solidFill>
              <a:latin typeface="Arial" panose="020B0604020202020204"/>
            </a:endParaRP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г. Благовещенск -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8(4162) 49-65-60 доб. 2304, 2305, 2312, 2313; 2315, 2320;</a:t>
            </a:r>
          </a:p>
          <a:p>
            <a:pPr algn="just"/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г. Свободный -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8(41643) 3-51-24 доб. 2306, 2307;</a:t>
            </a: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г. </a:t>
            </a:r>
            <a:r>
              <a:rPr lang="ru-RU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Зея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8(41658) 4-62-40 доб. 2317, 2325, 2326;</a:t>
            </a:r>
          </a:p>
          <a:p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п. Новобурейский -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8(41634) 2-19-86 доб. 2309, 2319, 2324.</a:t>
            </a:r>
          </a:p>
        </p:txBody>
      </p:sp>
    </p:spTree>
    <p:extLst>
      <p:ext uri="{BB962C8B-B14F-4D97-AF65-F5344CB8AC3E}">
        <p14:creationId xmlns:p14="http://schemas.microsoft.com/office/powerpoint/2010/main" val="111503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243C4EA9-1284-5A71-481C-52F3405A0D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047" y="1275606"/>
            <a:ext cx="1041622" cy="1190425"/>
          </a:xfrm>
          <a:prstGeom prst="rect">
            <a:avLst/>
          </a:prstGeom>
        </p:spPr>
      </p:pic>
      <p:sp>
        <p:nvSpPr>
          <p:cNvPr id="6" name="Текст 4">
            <a:extLst>
              <a:ext uri="{FF2B5EF4-FFF2-40B4-BE49-F238E27FC236}">
                <a16:creationId xmlns="" xmlns:a16="http://schemas.microsoft.com/office/drawing/2014/main" id="{89A1713B-6562-FFA5-5EEE-6E4272277351}"/>
              </a:ext>
            </a:extLst>
          </p:cNvPr>
          <p:cNvSpPr txBox="1">
            <a:spLocks/>
          </p:cNvSpPr>
          <p:nvPr/>
        </p:nvSpPr>
        <p:spPr>
          <a:xfrm>
            <a:off x="2111152" y="2738321"/>
            <a:ext cx="4896544" cy="380212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2100" b="1" i="0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2A3A7B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  <a:endParaRPr kumimoji="0" lang="ru-RU" sz="1800" b="1" i="0" u="none" strike="noStrike" kern="1200" cap="none" spc="0" normalizeH="0" baseline="0" noProof="0" dirty="0">
              <a:ln>
                <a:noFill/>
              </a:ln>
              <a:solidFill>
                <a:srgbClr val="2A3A7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67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330</Words>
  <Application>Microsoft Office PowerPoint</Application>
  <PresentationFormat>Экран (16:9)</PresentationFormat>
  <Paragraphs>30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Рожанский Иван Викторович</cp:lastModifiedBy>
  <cp:revision>29</cp:revision>
  <cp:lastPrinted>2025-12-14T04:44:17Z</cp:lastPrinted>
  <dcterms:modified xsi:type="dcterms:W3CDTF">2026-01-20T01:20:47Z</dcterms:modified>
</cp:coreProperties>
</file>